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6" r:id="rId5"/>
    <p:sldId id="288" r:id="rId6"/>
    <p:sldId id="289" r:id="rId7"/>
    <p:sldId id="290" r:id="rId8"/>
    <p:sldId id="292" r:id="rId9"/>
    <p:sldId id="294" r:id="rId10"/>
    <p:sldId id="291" r:id="rId11"/>
    <p:sldId id="293" r:id="rId12"/>
    <p:sldId id="295" r:id="rId13"/>
    <p:sldId id="296" r:id="rId14"/>
    <p:sldId id="299" r:id="rId15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zantseva" initials="K" lastIdx="11" clrIdx="0">
    <p:extLst>
      <p:ext uri="{19B8F6BF-5375-455C-9EA6-DF929625EA0E}">
        <p15:presenceInfo xmlns:p15="http://schemas.microsoft.com/office/powerpoint/2012/main" userId="Kazants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2A002A"/>
    <a:srgbClr val="0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5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7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0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8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0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47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8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7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3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7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33E28-F5F6-4E1C-B42F-57724A6B644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3C5D4-1CE7-4C22-9912-C9A1CBF93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3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minstandart.online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nstandart.online/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3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hyperlink" Target="https://minstandart.online/" TargetMode="Externa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instandart.online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hyperlink" Target="https://minstandart.onlin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minstandart.onlin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nstandart.onlin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minstandart.online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hyperlink" Target="https://minstandart.onlin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hyperlink" Target="https://minstandart.onlin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hyperlink" Target="https://minstandart.onlin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2">
            <a:extLst>
              <a:ext uri="{FF2B5EF4-FFF2-40B4-BE49-F238E27FC236}">
                <a16:creationId xmlns:a16="http://schemas.microsoft.com/office/drawing/2014/main" id="{DB0DA743-F97D-4C71-BBDD-AA389D73E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1125093" y="-1160907"/>
            <a:ext cx="6893814" cy="914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6F52F7-5737-4BBB-90D8-0C414D42E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00" y="85283"/>
            <a:ext cx="1551569" cy="9143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CA1EE4-709D-46B8-A311-F844D175F9EF}"/>
              </a:ext>
            </a:extLst>
          </p:cNvPr>
          <p:cNvSpPr/>
          <p:nvPr/>
        </p:nvSpPr>
        <p:spPr>
          <a:xfrm>
            <a:off x="1547162" y="2189458"/>
            <a:ext cx="6765566" cy="204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2A00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MINSTANDART ONLINE КАК ИННОВАЦИОННЫЙ ИНСТРУМЕНТ ОБЕСПЕЧЕНИЯ ДОСТОВЕРНОСТИ ЛАБОРАТОРНЫХ ИССЛЕДОВАНИЙ. ТРАНСПАРЕНТНОСТЬ ДАННЫХ.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63BE6F-4CA7-4789-947D-8AB1D263D79A}"/>
              </a:ext>
            </a:extLst>
          </p:cNvPr>
          <p:cNvSpPr/>
          <p:nvPr/>
        </p:nvSpPr>
        <p:spPr>
          <a:xfrm>
            <a:off x="4447310" y="54263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Мошкова Мария Вячеславовна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исполнительный директор</a:t>
            </a:r>
          </a:p>
          <a:p>
            <a:pPr algn="r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НТЦ «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МинСтандарт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3299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BD96C-2CB9-4330-85AF-E4E2042F3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73" t="12990" r="2728" b="5555"/>
          <a:stretch/>
        </p:blipFill>
        <p:spPr>
          <a:xfrm>
            <a:off x="494415" y="867194"/>
            <a:ext cx="8265468" cy="461839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B45BD4-3AD9-404C-956C-E5F3FB318AB8}"/>
              </a:ext>
            </a:extLst>
          </p:cNvPr>
          <p:cNvSpPr/>
          <p:nvPr/>
        </p:nvSpPr>
        <p:spPr>
          <a:xfrm>
            <a:off x="1496291" y="1711692"/>
            <a:ext cx="3258590" cy="150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3B6D8-4EE2-4C90-9085-185619A722B6}"/>
              </a:ext>
            </a:extLst>
          </p:cNvPr>
          <p:cNvSpPr txBox="1"/>
          <p:nvPr/>
        </p:nvSpPr>
        <p:spPr>
          <a:xfrm>
            <a:off x="494415" y="334599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МСИ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4715C-5A6D-4581-BEA7-3B8372C2B953}"/>
              </a:ext>
            </a:extLst>
          </p:cNvPr>
          <p:cNvSpPr txBox="1"/>
          <p:nvPr/>
        </p:nvSpPr>
        <p:spPr>
          <a:xfrm>
            <a:off x="1568435" y="5822330"/>
            <a:ext cx="798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Демонстрация формат программ МСИ в которой участвует лаборатория пользователя. </a:t>
            </a:r>
          </a:p>
        </p:txBody>
      </p:sp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51AC212-6243-47E8-A3EC-7A1A50374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6C42D880-14CC-43BD-8DD7-40E1EDC8C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044" y="5748948"/>
            <a:ext cx="423764" cy="4237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5BDC17-4628-4F94-BAD0-DFD1AC4E03DA}"/>
              </a:ext>
            </a:extLst>
          </p:cNvPr>
          <p:cNvSpPr/>
          <p:nvPr/>
        </p:nvSpPr>
        <p:spPr>
          <a:xfrm>
            <a:off x="965926" y="1199626"/>
            <a:ext cx="1926902" cy="83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70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A376D3-FCA3-4DB2-A90E-9C65716BE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2" t="12990" r="2728" b="4586"/>
          <a:stretch/>
        </p:blipFill>
        <p:spPr>
          <a:xfrm>
            <a:off x="615624" y="782225"/>
            <a:ext cx="8264126" cy="4662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9A56C-1420-456A-B0D2-E0C2F6792FE8}"/>
              </a:ext>
            </a:extLst>
          </p:cNvPr>
          <p:cNvSpPr txBox="1"/>
          <p:nvPr/>
        </p:nvSpPr>
        <p:spPr>
          <a:xfrm>
            <a:off x="1299987" y="5727091"/>
            <a:ext cx="7983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Лаборатория пользователя может следить за своими оценками функционирования, вносить результаты, а также просматривать статистику.  Лаборатория пользователя ЛК отмечена зеленым. </a:t>
            </a:r>
          </a:p>
          <a:p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C31B4-5088-4D87-B855-6CF630AFA21D}"/>
              </a:ext>
            </a:extLst>
          </p:cNvPr>
          <p:cNvSpPr txBox="1"/>
          <p:nvPr/>
        </p:nvSpPr>
        <p:spPr>
          <a:xfrm>
            <a:off x="602894" y="224314"/>
            <a:ext cx="39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Оценки функционирования</a:t>
            </a:r>
          </a:p>
        </p:txBody>
      </p:sp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2F5B5EE-89C6-4DD8-8D59-52B5018AC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5D006815-124D-4F87-900F-2F6C3EFF76B7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1E194C1-F6BA-4584-BFEF-F8D9FF6A69FF}"/>
              </a:ext>
            </a:extLst>
          </p:cNvPr>
          <p:cNvSpPr/>
          <p:nvPr/>
        </p:nvSpPr>
        <p:spPr>
          <a:xfrm>
            <a:off x="1066594" y="1118640"/>
            <a:ext cx="1926902" cy="83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Маркеры-галочки">
            <a:extLst>
              <a:ext uri="{FF2B5EF4-FFF2-40B4-BE49-F238E27FC236}">
                <a16:creationId xmlns:a16="http://schemas.microsoft.com/office/drawing/2014/main" id="{058EDB2D-10DC-429B-BF90-29E5FFEF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099" y="5819651"/>
            <a:ext cx="423764" cy="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6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31910-C6B6-4938-AB9B-FF22F27AD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2" t="13313" r="3091" b="5233"/>
          <a:stretch/>
        </p:blipFill>
        <p:spPr>
          <a:xfrm>
            <a:off x="323258" y="591002"/>
            <a:ext cx="8497484" cy="4779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706D9-7936-455D-AEE8-122518CBBAE7}"/>
              </a:ext>
            </a:extLst>
          </p:cNvPr>
          <p:cNvSpPr txBox="1"/>
          <p:nvPr/>
        </p:nvSpPr>
        <p:spPr>
          <a:xfrm>
            <a:off x="1160422" y="5748763"/>
            <a:ext cx="798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Лаборатория пользователя ЛК может регистрировать предложения по проведению программ МСИ с указанием объекта испытаний, метода и времени проведения. </a:t>
            </a:r>
          </a:p>
          <a:p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E3847B8-D64C-4028-90FD-75C72823A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92BCC4-F847-46D5-B5CB-9D78C445407E}"/>
              </a:ext>
            </a:extLst>
          </p:cNvPr>
          <p:cNvSpPr/>
          <p:nvPr/>
        </p:nvSpPr>
        <p:spPr>
          <a:xfrm>
            <a:off x="789757" y="880844"/>
            <a:ext cx="2297392" cy="1365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54A9170E-5AAA-4A64-90CD-F2D1D0800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75" y="5788391"/>
            <a:ext cx="423764" cy="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7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4ECF06-804B-42EE-A321-9B77FC8BE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82" t="35939" r="15272" b="25596"/>
          <a:stretch/>
        </p:blipFill>
        <p:spPr>
          <a:xfrm>
            <a:off x="4245939" y="2843180"/>
            <a:ext cx="4515278" cy="3142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FDE62-E963-4966-B449-7FE7C4AF7A62}"/>
              </a:ext>
            </a:extLst>
          </p:cNvPr>
          <p:cNvSpPr txBox="1"/>
          <p:nvPr/>
        </p:nvSpPr>
        <p:spPr>
          <a:xfrm>
            <a:off x="676617" y="440575"/>
            <a:ext cx="8467383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соблюдения конфиденциальности доступ в личный кабинет защищен логином и паролем.</a:t>
            </a: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 к ресурсу защищен протоколом </a:t>
            </a: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доступна для любых пользователей,</a:t>
            </a:r>
          </a:p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 только после прохождения проверки провайдером.</a:t>
            </a:r>
            <a:endParaRPr lang="en-US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Транспарентные  данные анонимны. Лабораториям присевается случайный номер.</a:t>
            </a:r>
            <a:endParaRPr lang="en-US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D68A41-9D36-469D-8367-ABC111579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546" t="26501" r="19090" b="13636"/>
          <a:stretch/>
        </p:blipFill>
        <p:spPr>
          <a:xfrm>
            <a:off x="491883" y="2492596"/>
            <a:ext cx="3050603" cy="384337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120282D-6DDD-4101-B260-114791228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11" name="TextBox 10">
            <a:hlinkClick r:id="rId6"/>
            <a:extLst>
              <a:ext uri="{FF2B5EF4-FFF2-40B4-BE49-F238E27FC236}">
                <a16:creationId xmlns:a16="http://schemas.microsoft.com/office/drawing/2014/main" id="{7A7EF686-A1EE-4A85-B9F2-36206F634168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 descr="Ключ">
            <a:extLst>
              <a:ext uri="{FF2B5EF4-FFF2-40B4-BE49-F238E27FC236}">
                <a16:creationId xmlns:a16="http://schemas.microsoft.com/office/drawing/2014/main" id="{98AD618D-1D10-4EA2-AAA8-4B75746FF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031" y="356710"/>
            <a:ext cx="363853" cy="363853"/>
          </a:xfrm>
          <a:prstGeom prst="rect">
            <a:avLst/>
          </a:prstGeom>
        </p:spPr>
      </p:pic>
      <p:pic>
        <p:nvPicPr>
          <p:cNvPr id="15" name="Рисунок 14" descr="Исследование">
            <a:extLst>
              <a:ext uri="{FF2B5EF4-FFF2-40B4-BE49-F238E27FC236}">
                <a16:creationId xmlns:a16="http://schemas.microsoft.com/office/drawing/2014/main" id="{32E38157-1B0D-4F73-8E1F-A75C33F84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1" y="1292626"/>
            <a:ext cx="363853" cy="363853"/>
          </a:xfrm>
          <a:prstGeom prst="rect">
            <a:avLst/>
          </a:prstGeom>
        </p:spPr>
      </p:pic>
      <p:pic>
        <p:nvPicPr>
          <p:cNvPr id="17" name="Рисунок 16" descr="Веб-дизайн">
            <a:extLst>
              <a:ext uri="{FF2B5EF4-FFF2-40B4-BE49-F238E27FC236}">
                <a16:creationId xmlns:a16="http://schemas.microsoft.com/office/drawing/2014/main" id="{85143C13-7216-4365-9B47-B6417D829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031" y="796080"/>
            <a:ext cx="363853" cy="363853"/>
          </a:xfrm>
          <a:prstGeom prst="rect">
            <a:avLst/>
          </a:prstGeom>
        </p:spPr>
      </p:pic>
      <p:pic>
        <p:nvPicPr>
          <p:cNvPr id="19" name="Рисунок 18" descr="Блокировка">
            <a:extLst>
              <a:ext uri="{FF2B5EF4-FFF2-40B4-BE49-F238E27FC236}">
                <a16:creationId xmlns:a16="http://schemas.microsoft.com/office/drawing/2014/main" id="{C935322D-0FF1-48ED-B684-653213C6FF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8030" y="1727722"/>
            <a:ext cx="363853" cy="3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64AC221-1B2D-47EC-8950-521E3F50E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F43CADFE-69BE-4D30-8874-8C13AC52AF73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16BEC-A1B4-4994-B008-4CD73C2291DE}"/>
              </a:ext>
            </a:extLst>
          </p:cNvPr>
          <p:cNvSpPr/>
          <p:nvPr/>
        </p:nvSpPr>
        <p:spPr>
          <a:xfrm>
            <a:off x="637134" y="1673070"/>
            <a:ext cx="804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39A5C9-A53F-4400-8FD9-C942AB390D5D}"/>
              </a:ext>
            </a:extLst>
          </p:cNvPr>
          <p:cNvSpPr/>
          <p:nvPr/>
        </p:nvSpPr>
        <p:spPr>
          <a:xfrm>
            <a:off x="711159" y="3274701"/>
            <a:ext cx="3666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БУДЕМ РАДЫ ОТВЕТИТЬ</a:t>
            </a:r>
          </a:p>
          <a:p>
            <a:pPr algn="ctr"/>
            <a:r>
              <a:rPr lang="ru-RU" sz="20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ВАШИ ВОПРОСЫ!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3FD48AD-8F67-4EE6-BCE3-E2CF9A4C2D9E}"/>
              </a:ext>
            </a:extLst>
          </p:cNvPr>
          <p:cNvCxnSpPr>
            <a:cxnSpLocks/>
          </p:cNvCxnSpPr>
          <p:nvPr/>
        </p:nvCxnSpPr>
        <p:spPr>
          <a:xfrm>
            <a:off x="4658689" y="3018887"/>
            <a:ext cx="0" cy="206987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DC4D6A-7A35-49EE-9076-55FEE5D40A52}"/>
              </a:ext>
            </a:extLst>
          </p:cNvPr>
          <p:cNvSpPr/>
          <p:nvPr/>
        </p:nvSpPr>
        <p:spPr>
          <a:xfrm>
            <a:off x="5333209" y="295786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107564, Россия,</a:t>
            </a:r>
          </a:p>
          <a:p>
            <a:r>
              <a:rPr lang="ru-RU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Москва,</a:t>
            </a:r>
          </a:p>
          <a:p>
            <a:r>
              <a:rPr lang="ru-RU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 Александра Лукьянова, дом 3</a:t>
            </a:r>
            <a:endParaRPr lang="ru-RU" sz="1400" b="1" i="0" dirty="0">
              <a:solidFill>
                <a:srgbClr val="66003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174B74-7D0A-4E94-A11D-1B3C81DF1620}"/>
              </a:ext>
            </a:extLst>
          </p:cNvPr>
          <p:cNvSpPr/>
          <p:nvPr/>
        </p:nvSpPr>
        <p:spPr>
          <a:xfrm>
            <a:off x="5333209" y="3899934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+7 495 287 14 72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7C9D7A-A67D-4939-A20F-E9B6A12E4D00}"/>
              </a:ext>
            </a:extLst>
          </p:cNvPr>
          <p:cNvSpPr/>
          <p:nvPr/>
        </p:nvSpPr>
        <p:spPr>
          <a:xfrm>
            <a:off x="5333209" y="4387302"/>
            <a:ext cx="2462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info@minstandart.com</a:t>
            </a:r>
            <a:endParaRPr lang="ru-RU" sz="1400" b="1" dirty="0">
              <a:solidFill>
                <a:srgbClr val="6600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91AB3BB-9BB6-48D2-A5CD-983051D80DF3}"/>
              </a:ext>
            </a:extLst>
          </p:cNvPr>
          <p:cNvSpPr/>
          <p:nvPr/>
        </p:nvSpPr>
        <p:spPr>
          <a:xfrm>
            <a:off x="5333209" y="4874270"/>
            <a:ext cx="1901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660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minstandart.com</a:t>
            </a:r>
            <a:endParaRPr lang="ru-RU" sz="1400" dirty="0"/>
          </a:p>
        </p:txBody>
      </p:sp>
      <p:pic>
        <p:nvPicPr>
          <p:cNvPr id="17" name="Рисунок 16" descr="Телефонная трубка">
            <a:extLst>
              <a:ext uri="{FF2B5EF4-FFF2-40B4-BE49-F238E27FC236}">
                <a16:creationId xmlns:a16="http://schemas.microsoft.com/office/drawing/2014/main" id="{2E854443-FD4B-4FAB-BB4F-99B67D60D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1562" y="3849458"/>
            <a:ext cx="327953" cy="327953"/>
          </a:xfrm>
          <a:prstGeom prst="rect">
            <a:avLst/>
          </a:prstGeom>
        </p:spPr>
      </p:pic>
      <p:pic>
        <p:nvPicPr>
          <p:cNvPr id="19" name="Рисунок 18" descr="Электронная почта">
            <a:extLst>
              <a:ext uri="{FF2B5EF4-FFF2-40B4-BE49-F238E27FC236}">
                <a16:creationId xmlns:a16="http://schemas.microsoft.com/office/drawing/2014/main" id="{A9FD3C43-6C88-4B1A-8E22-1C902DD5B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1564" y="4386457"/>
            <a:ext cx="327951" cy="327951"/>
          </a:xfrm>
          <a:prstGeom prst="rect">
            <a:avLst/>
          </a:prstGeom>
        </p:spPr>
      </p:pic>
      <p:pic>
        <p:nvPicPr>
          <p:cNvPr id="21" name="Рисунок 20" descr="Земля">
            <a:extLst>
              <a:ext uri="{FF2B5EF4-FFF2-40B4-BE49-F238E27FC236}">
                <a16:creationId xmlns:a16="http://schemas.microsoft.com/office/drawing/2014/main" id="{561B5F4B-37CB-41BE-BE8B-C1451FF15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1564" y="4863738"/>
            <a:ext cx="351178" cy="351178"/>
          </a:xfrm>
          <a:prstGeom prst="rect">
            <a:avLst/>
          </a:prstGeom>
        </p:spPr>
      </p:pic>
      <p:pic>
        <p:nvPicPr>
          <p:cNvPr id="23" name="Рисунок 22" descr="Маркер">
            <a:extLst>
              <a:ext uri="{FF2B5EF4-FFF2-40B4-BE49-F238E27FC236}">
                <a16:creationId xmlns:a16="http://schemas.microsoft.com/office/drawing/2014/main" id="{89709ABB-C6DA-4C85-923A-2BD2B3CED5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5346" y="3285580"/>
            <a:ext cx="388117" cy="3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7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DBC2F-30BF-4299-8188-6E7ED9A53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/>
          <a:stretch/>
        </p:blipFill>
        <p:spPr>
          <a:xfrm>
            <a:off x="15" y="0"/>
            <a:ext cx="9143985" cy="6857999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BCF0688-C6B9-4CDA-A9B5-0AE0D1C24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444285" y="6165843"/>
            <a:ext cx="842838" cy="5845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85E5F2-83FD-47C2-94EE-4C02F11BD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32" t="18653" r="3835" b="3216"/>
          <a:stretch/>
        </p:blipFill>
        <p:spPr>
          <a:xfrm>
            <a:off x="705874" y="237262"/>
            <a:ext cx="7973320" cy="5118157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991501A3-FE6E-4E8D-A986-74426670F602}"/>
              </a:ext>
            </a:extLst>
          </p:cNvPr>
          <p:cNvSpPr txBox="1"/>
          <p:nvPr/>
        </p:nvSpPr>
        <p:spPr>
          <a:xfrm>
            <a:off x="2826326" y="5675809"/>
            <a:ext cx="373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STANDART.ONLINE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3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950326-3135-4329-B8B2-D20D82DE6A66}"/>
              </a:ext>
            </a:extLst>
          </p:cNvPr>
          <p:cNvSpPr txBox="1"/>
          <p:nvPr/>
        </p:nvSpPr>
        <p:spPr>
          <a:xfrm>
            <a:off x="3942308" y="1081650"/>
            <a:ext cx="377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84 лабораторий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F4BD8-91F2-44D2-9746-D4E164ABCE9D}"/>
              </a:ext>
            </a:extLst>
          </p:cNvPr>
          <p:cNvSpPr txBox="1"/>
          <p:nvPr/>
        </p:nvSpPr>
        <p:spPr>
          <a:xfrm>
            <a:off x="991201" y="2498389"/>
            <a:ext cx="7590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новый бесплатный сервис компании ООО «НТЦ «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МинСтандарт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Современное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web-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приложение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Online.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Электронный каталог.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Личный кабинет - специальная услуга, предоставляемая для лабораторий наших Клиентов.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4AB0FD-8624-46E8-B210-83398EC2EDA0}"/>
              </a:ext>
            </a:extLst>
          </p:cNvPr>
          <p:cNvSpPr/>
          <p:nvPr/>
        </p:nvSpPr>
        <p:spPr>
          <a:xfrm>
            <a:off x="-473826" y="5471273"/>
            <a:ext cx="10091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КЛЮЧЕВАЯ ОСОБЕННОСТЬ СЕРВИСА - ТРАНСПАРЕНТНОСТЬ ДАННЫХ.</a:t>
            </a:r>
          </a:p>
        </p:txBody>
      </p:sp>
      <p:pic>
        <p:nvPicPr>
          <p:cNvPr id="10" name="Рисунок 9" descr="Социальная сеть">
            <a:extLst>
              <a:ext uri="{FF2B5EF4-FFF2-40B4-BE49-F238E27FC236}">
                <a16:creationId xmlns:a16="http://schemas.microsoft.com/office/drawing/2014/main" id="{1D017B28-84A0-41B8-AE1D-8548F0B8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0522" y="815078"/>
            <a:ext cx="729854" cy="72985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EEEF3B-D33D-4B4A-99B8-47D747360EA7}"/>
              </a:ext>
            </a:extLst>
          </p:cNvPr>
          <p:cNvSpPr/>
          <p:nvPr/>
        </p:nvSpPr>
        <p:spPr>
          <a:xfrm>
            <a:off x="3880376" y="1887826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4078 результатов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F51DFD-77E2-4AD7-91DB-126290ACFE4F}"/>
              </a:ext>
            </a:extLst>
          </p:cNvPr>
          <p:cNvSpPr/>
          <p:nvPr/>
        </p:nvSpPr>
        <p:spPr>
          <a:xfrm>
            <a:off x="3224086" y="360547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КОНЦА 2020 ГОДА: </a:t>
            </a:r>
          </a:p>
        </p:txBody>
      </p:sp>
      <p:pic>
        <p:nvPicPr>
          <p:cNvPr id="14" name="Рисунок 13" descr="Список">
            <a:extLst>
              <a:ext uri="{FF2B5EF4-FFF2-40B4-BE49-F238E27FC236}">
                <a16:creationId xmlns:a16="http://schemas.microsoft.com/office/drawing/2014/main" id="{461729B6-1540-4BE8-981F-F5846D7E2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4086" y="1805102"/>
            <a:ext cx="582725" cy="58272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6F48B3-EC74-4702-9A3B-CB71D8711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6" y="6335975"/>
            <a:ext cx="9177250" cy="522025"/>
          </a:xfrm>
          <a:prstGeom prst="rect">
            <a:avLst/>
          </a:prstGeom>
        </p:spPr>
      </p:pic>
      <p:sp>
        <p:nvSpPr>
          <p:cNvPr id="17" name="TextBox 16">
            <a:hlinkClick r:id="rId7"/>
            <a:extLst>
              <a:ext uri="{FF2B5EF4-FFF2-40B4-BE49-F238E27FC236}">
                <a16:creationId xmlns:a16="http://schemas.microsoft.com/office/drawing/2014/main" id="{E7C751C4-38D2-4704-B683-515BC3B7C711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1E693D3-2F95-4201-8820-3F5410C720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9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BCF0688-C6B9-4CDA-A9B5-0AE0D1C24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3F1045-9643-46AF-B07D-8BAFEF038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16" t="18739" r="4047" b="4524"/>
          <a:stretch/>
        </p:blipFill>
        <p:spPr>
          <a:xfrm>
            <a:off x="762240" y="1582295"/>
            <a:ext cx="7619519" cy="4831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DA71C-BECB-4F21-B11C-2CAFCFA41C3D}"/>
              </a:ext>
            </a:extLst>
          </p:cNvPr>
          <p:cNvSpPr txBox="1"/>
          <p:nvPr/>
        </p:nvSpPr>
        <p:spPr>
          <a:xfrm>
            <a:off x="762240" y="176877"/>
            <a:ext cx="761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личном кабинете находится доступ к результатам анализа любых наших образцов который поступили в лабораторию.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62FBE-7035-4B82-B7AD-C4AFA01F1FAC}"/>
              </a:ext>
            </a:extLst>
          </p:cNvPr>
          <p:cNvSpPr txBox="1"/>
          <p:nvPr/>
        </p:nvSpPr>
        <p:spPr>
          <a:xfrm>
            <a:off x="762240" y="887130"/>
            <a:ext cx="750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Образцы могут поступать через МСИ или непосредственно после покупки. 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C56F5C-3ADE-432C-B627-8B4E01C6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D7F58A17-8EB6-4D90-869A-61223E607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476" y="859914"/>
            <a:ext cx="423764" cy="423764"/>
          </a:xfrm>
          <a:prstGeom prst="rect">
            <a:avLst/>
          </a:prstGeom>
        </p:spPr>
      </p:pic>
      <p:sp>
        <p:nvSpPr>
          <p:cNvPr id="11" name="TextBox 10">
            <a:hlinkClick r:id="rId7"/>
            <a:extLst>
              <a:ext uri="{FF2B5EF4-FFF2-40B4-BE49-F238E27FC236}">
                <a16:creationId xmlns:a16="http://schemas.microsoft.com/office/drawing/2014/main" id="{2B95CF2D-D510-4BDD-8230-31F5CA86B8C8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9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70E434-EBBC-4D85-B9A3-5F702C2ADE9D}"/>
              </a:ext>
            </a:extLst>
          </p:cNvPr>
          <p:cNvSpPr/>
          <p:nvPr/>
        </p:nvSpPr>
        <p:spPr>
          <a:xfrm>
            <a:off x="490025" y="440575"/>
            <a:ext cx="8470682" cy="563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личном кабинете Вы можете:</a:t>
            </a:r>
          </a:p>
          <a:p>
            <a:r>
              <a:rPr lang="ru-RU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зарегистрироваться на участие в программах МСИ;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вводить результаты испытаний по МСИ;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анализировать графики оценок функционирования Вашей лаборатории;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скачивать опубликованные отчёты и свидетельства об участии;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отслеживать местонахождение почтовых отправлений образцов и документов;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размещать Ваши пожелания по проведению МСИ для указанных характеристик;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вводить результаты испытаний других образцов, доступных в Вашей лаборатории;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вести контроль с использованием карт </a:t>
            </a:r>
            <a:r>
              <a:rPr lang="ru-RU" sz="1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Шухарта</a:t>
            </a: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описательной статистики;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вести журнал собственных комментариев или оперативных действий;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сопоставлять результаты испытаний Ваших образцов с результатами других лабораторий;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экспортировать или импортировать результаты испытаний в файл Microsoft Excel.</a:t>
            </a:r>
            <a:endParaRPr lang="ru-RU" sz="15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400495F-9330-4A9A-BB26-973E5F762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4F09BE5D-65DE-49DF-9175-A8D0DFD9BC53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BC0B69-9E3A-42C7-A5F9-6831A7A8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7" t="11050" r="3364" b="5880"/>
          <a:stretch/>
        </p:blipFill>
        <p:spPr>
          <a:xfrm>
            <a:off x="169537" y="968848"/>
            <a:ext cx="8804925" cy="448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85223-48D7-475C-A52B-42CB6A491BDD}"/>
              </a:ext>
            </a:extLst>
          </p:cNvPr>
          <p:cNvSpPr txBox="1"/>
          <p:nvPr/>
        </p:nvSpPr>
        <p:spPr>
          <a:xfrm>
            <a:off x="724802" y="414265"/>
            <a:ext cx="832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 списка результатов испытаний и транспарентных данных.  </a:t>
            </a:r>
          </a:p>
          <a:p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5188E-7E71-446F-BC17-71699AE61959}"/>
              </a:ext>
            </a:extLst>
          </p:cNvPr>
          <p:cNvSpPr txBox="1"/>
          <p:nvPr/>
        </p:nvSpPr>
        <p:spPr>
          <a:xfrm>
            <a:off x="896172" y="5672546"/>
            <a:ext cx="7983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На данной картинке представлен общий интерфейс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web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приложения.</a:t>
            </a:r>
          </a:p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Возможны различные варианты сортировок, поиска, фильтрации в любых сочетаниях и направлениях (свободный доступ к формированию выборки).</a:t>
            </a:r>
          </a:p>
        </p:txBody>
      </p:sp>
      <p:pic>
        <p:nvPicPr>
          <p:cNvPr id="9" name="Рисунок 8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002D7B8-C60C-4D24-A745-F9A360ACE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E7FB6D29-8601-4508-A5DF-F3479E8F2AB2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5224FD8C-03D4-4DB3-86AE-6B1551CB1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1038" y="5829996"/>
            <a:ext cx="423764" cy="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2B777-63EE-4FDC-B42D-BE8102D5BCFB}"/>
              </a:ext>
            </a:extLst>
          </p:cNvPr>
          <p:cNvSpPr txBox="1"/>
          <p:nvPr/>
        </p:nvSpPr>
        <p:spPr>
          <a:xfrm>
            <a:off x="195586" y="188725"/>
            <a:ext cx="9050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 1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Графическое представление результатов испытаний и транспарентных данных.  </a:t>
            </a:r>
          </a:p>
          <a:p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54A09-FE8F-4145-8DDC-A4823BA161C9}"/>
              </a:ext>
            </a:extLst>
          </p:cNvPr>
          <p:cNvSpPr txBox="1"/>
          <p:nvPr/>
        </p:nvSpPr>
        <p:spPr>
          <a:xfrm>
            <a:off x="896172" y="5064323"/>
            <a:ext cx="7983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 данной картинке хорошо заметна разница СКО результатов пробирного анализа (коричневые точки) и атомно-абсорбционного (голубые, розовые) для серебра. Может использоваться для принятия решения о поправке расчёта или для мониторинга результатов новых методов (черная точка – метод АЭС-ИСП с микроволновой плазмой)</a:t>
            </a:r>
          </a:p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Голубые точки – результаты лаборатории пользователя ЛК. Все другие результаты – транспарентные данные (цвет соответствует определенному методу. Каждая точка на любой из диаграмм имеет всплывающую подсказку. </a:t>
            </a:r>
          </a:p>
          <a:p>
            <a:pPr algn="just"/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80201-23D6-4B23-B3DF-5B75759FA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27" t="17192" r="3182" b="14606"/>
          <a:stretch/>
        </p:blipFill>
        <p:spPr>
          <a:xfrm>
            <a:off x="1113300" y="754894"/>
            <a:ext cx="7215447" cy="4182584"/>
          </a:xfrm>
          <a:prstGeom prst="rect">
            <a:avLst/>
          </a:prstGeom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151AA0FF-6045-401E-BE06-878714813E0D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ACAA75A-F600-41F7-B2B3-B8FF77DF9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D727BCBA-D1AD-44A6-993F-F75F12CE0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250" y="5488267"/>
            <a:ext cx="423764" cy="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C9792-8342-4A0B-8A38-7B97F3584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09" t="16869" r="2949" b="14929"/>
          <a:stretch/>
        </p:blipFill>
        <p:spPr>
          <a:xfrm>
            <a:off x="973990" y="1024873"/>
            <a:ext cx="7196019" cy="4164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7ADDE-5508-47E4-91EE-7144D48B2ADC}"/>
              </a:ext>
            </a:extLst>
          </p:cNvPr>
          <p:cNvSpPr txBox="1"/>
          <p:nvPr/>
        </p:nvSpPr>
        <p:spPr>
          <a:xfrm>
            <a:off x="896172" y="5469316"/>
            <a:ext cx="7983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На данной картинке видно свои и чужие данные исходя из выборки, сформированной на пред. слайде </a:t>
            </a:r>
            <a:r>
              <a:rPr lang="ru-RU" sz="1200" b="1" u="sng" dirty="0">
                <a:latin typeface="Verdana" panose="020B0604030504040204" pitchFamily="34" charset="0"/>
                <a:ea typeface="Verdana" panose="020B0604030504040204" pitchFamily="34" charset="0"/>
              </a:rPr>
              <a:t>с другими настройками гистограммы. </a:t>
            </a:r>
          </a:p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Результаты отсортированы по дате, что соответствует мониторингу стабильности.  </a:t>
            </a:r>
          </a:p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Каждая точка на любой из диаграмм имеет всплывающую подсказку. </a:t>
            </a:r>
          </a:p>
          <a:p>
            <a:pPr algn="just"/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6D5605F-76CA-4057-909F-3C5897486E46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B9C43-44E3-42CE-9809-CE7CA4023B79}"/>
              </a:ext>
            </a:extLst>
          </p:cNvPr>
          <p:cNvSpPr txBox="1"/>
          <p:nvPr/>
        </p:nvSpPr>
        <p:spPr>
          <a:xfrm>
            <a:off x="93124" y="311322"/>
            <a:ext cx="9050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 2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Графическое представление результатов испытаний и транспарентных данных.  </a:t>
            </a:r>
          </a:p>
          <a:p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6180581-A6C3-40BE-B356-580B104DFF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id="{C93814D9-6E2E-4542-BF54-CCBB494FC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897" y="5691893"/>
            <a:ext cx="423764" cy="4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24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F815585-3E41-4BDB-A609-466D8DE5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5975"/>
            <a:ext cx="9144000" cy="5220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B2F0B2-B66B-4AE4-BDD6-B6894994B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7" t="10727" r="2909" b="5555"/>
          <a:stretch/>
        </p:blipFill>
        <p:spPr>
          <a:xfrm>
            <a:off x="264250" y="74035"/>
            <a:ext cx="5089403" cy="2584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6AD10-CABA-482E-B27E-A1C1106024F5}"/>
              </a:ext>
            </a:extLst>
          </p:cNvPr>
          <p:cNvSpPr txBox="1"/>
          <p:nvPr/>
        </p:nvSpPr>
        <p:spPr>
          <a:xfrm>
            <a:off x="6034099" y="1097540"/>
            <a:ext cx="28456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пользователя</a:t>
            </a:r>
          </a:p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личного кабинета может вести ВЛК.</a:t>
            </a:r>
          </a:p>
          <a:p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C8022-8FA9-4915-A168-367C7A98D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00" t="23010" r="3546" b="17839"/>
          <a:stretch/>
        </p:blipFill>
        <p:spPr>
          <a:xfrm>
            <a:off x="854454" y="3012539"/>
            <a:ext cx="4759948" cy="2439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D8DE2-3DBE-4855-908A-7FD0462A5B20}"/>
              </a:ext>
            </a:extLst>
          </p:cNvPr>
          <p:cNvSpPr txBox="1"/>
          <p:nvPr/>
        </p:nvSpPr>
        <p:spPr>
          <a:xfrm>
            <a:off x="3234428" y="5798053"/>
            <a:ext cx="3837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Любые данные из личного кабинета</a:t>
            </a:r>
          </a:p>
          <a:p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можно экспортировать/импортировать в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 Excel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5C341-14A8-4F68-B1CE-552AD3251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8465" r="31636"/>
          <a:stretch/>
        </p:blipFill>
        <p:spPr>
          <a:xfrm>
            <a:off x="6034099" y="2927507"/>
            <a:ext cx="1993291" cy="27944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F7141D9-FC69-4DF7-B939-118F046F5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3843" r="28782" b="5629"/>
          <a:stretch/>
        </p:blipFill>
        <p:spPr>
          <a:xfrm>
            <a:off x="8615500" y="74035"/>
            <a:ext cx="528500" cy="366540"/>
          </a:xfrm>
          <a:prstGeom prst="rect">
            <a:avLst/>
          </a:prstGeom>
        </p:spPr>
      </p:pic>
      <p:sp>
        <p:nvSpPr>
          <p:cNvPr id="10" name="TextBox 9">
            <a:hlinkClick r:id="rId7"/>
            <a:extLst>
              <a:ext uri="{FF2B5EF4-FFF2-40B4-BE49-F238E27FC236}">
                <a16:creationId xmlns:a16="http://schemas.microsoft.com/office/drawing/2014/main" id="{AA4A46B6-D7F5-4D15-A5E3-D202E83B2347}"/>
              </a:ext>
            </a:extLst>
          </p:cNvPr>
          <p:cNvSpPr txBox="1"/>
          <p:nvPr/>
        </p:nvSpPr>
        <p:spPr>
          <a:xfrm>
            <a:off x="-875007" y="6633983"/>
            <a:ext cx="373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MINSTANDART.ONLINE</a:t>
            </a:r>
            <a:endParaRPr lang="ru-RU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 descr="Статистика">
            <a:extLst>
              <a:ext uri="{FF2B5EF4-FFF2-40B4-BE49-F238E27FC236}">
                <a16:creationId xmlns:a16="http://schemas.microsoft.com/office/drawing/2014/main" id="{9E6A4C69-D287-44DC-AC5C-A93FBA743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93301" y="1059947"/>
            <a:ext cx="540798" cy="540798"/>
          </a:xfrm>
          <a:prstGeom prst="rect">
            <a:avLst/>
          </a:prstGeom>
        </p:spPr>
      </p:pic>
      <p:pic>
        <p:nvPicPr>
          <p:cNvPr id="14" name="Рисунок 13" descr="Облачные вычисления">
            <a:extLst>
              <a:ext uri="{FF2B5EF4-FFF2-40B4-BE49-F238E27FC236}">
                <a16:creationId xmlns:a16="http://schemas.microsoft.com/office/drawing/2014/main" id="{06CAE18D-9CEF-4205-8658-55DFE4EF6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91912" y="5775776"/>
            <a:ext cx="472802" cy="4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3156</TotalTime>
  <Words>568</Words>
  <Application>Microsoft Office PowerPoint</Application>
  <PresentationFormat>Экран (4:3)</PresentationFormat>
  <Paragraphs>76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ЭЦ АНАКОН (1)</cp:lastModifiedBy>
  <cp:revision>73</cp:revision>
  <cp:lastPrinted>2018-07-09T16:54:44Z</cp:lastPrinted>
  <dcterms:created xsi:type="dcterms:W3CDTF">2018-07-09T15:26:44Z</dcterms:created>
  <dcterms:modified xsi:type="dcterms:W3CDTF">2021-05-17T19:18:33Z</dcterms:modified>
</cp:coreProperties>
</file>